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3" r:id="rId5"/>
    <p:sldId id="264"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1" d="100"/>
          <a:sy n="121"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23/09/16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23/09/16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23/09/16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23/09/16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23/09/16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23/09/16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23/09/16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ema.europa.eu/docs/en_GB/document_library/EPAR_-http://www.drugbank.ca/drugs/DB10997" TargetMode="External"/><Relationship Id="rId3" Type="http://schemas.openxmlformats.org/officeDocument/2006/relationships/hyperlink" Target="http://www.rxlist.com/carticel-drug/side-effects-interaction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758886"/>
          </a:xfrm>
          <a:prstGeom prst="rect">
            <a:avLst/>
          </a:prstGeom>
        </p:spPr>
        <p:txBody>
          <a:bodyPr anchor="b"/>
          <a:lstStyle/>
          <a:p>
            <a:pPr algn="ctr">
              <a:lnSpc>
                <a:spcPct val="100000"/>
              </a:lnSpc>
            </a:pPr>
            <a:r>
              <a:rPr lang="en-US" sz="6600" dirty="0">
                <a:solidFill>
                  <a:srgbClr val="000000"/>
                </a:solidFill>
                <a:latin typeface="Times New Roman"/>
                <a:ea typeface="Calibri"/>
                <a:cs typeface="Times New Roman"/>
              </a:rPr>
              <a:t>Autologous cultured chondrocytes</a:t>
            </a:r>
            <a:endParaRPr dirty="0">
              <a:solidFill>
                <a:srgbClr val="000000"/>
              </a:solidFill>
              <a:latin typeface="Times New Roman"/>
              <a:cs typeface="Times New Roman"/>
            </a:endParaRPr>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DB10997 </a:t>
            </a:r>
            <a:endParaRPr dirty="0"/>
          </a:p>
        </p:txBody>
      </p:sp>
    </p:spTree>
    <p:extLst>
      <p:ext uri="{BB962C8B-B14F-4D97-AF65-F5344CB8AC3E}">
        <p14:creationId xmlns:p14="http://schemas.microsoft.com/office/powerpoint/2010/main" val="36629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39" y="430347"/>
            <a:ext cx="8252459" cy="6087836"/>
          </a:xfrm>
          <a:prstGeom prst="rect">
            <a:avLst/>
          </a:prstGeom>
        </p:spPr>
        <p:txBody>
          <a:bodyPr/>
          <a:lstStyle/>
          <a:p>
            <a:pPr>
              <a:lnSpc>
                <a:spcPct val="100000"/>
              </a:lnSpc>
            </a:pPr>
            <a:r>
              <a:rPr lang="en-US" sz="2400" b="1" dirty="0" smtClean="0">
                <a:solidFill>
                  <a:srgbClr val="2F2B20"/>
                </a:solidFill>
                <a:latin typeface="Times New Roman"/>
              </a:rPr>
              <a:t>Description</a:t>
            </a:r>
            <a:r>
              <a:rPr lang="en-US" sz="2800" dirty="0" smtClean="0">
                <a:solidFill>
                  <a:srgbClr val="2F2B20"/>
                </a:solidFill>
                <a:latin typeface="Times New Roman"/>
              </a:rPr>
              <a:t>:</a:t>
            </a:r>
            <a:endParaRPr dirty="0"/>
          </a:p>
          <a:p>
            <a:pPr>
              <a:lnSpc>
                <a:spcPct val="100000"/>
              </a:lnSpc>
            </a:pPr>
            <a:r>
              <a:rPr lang="en-US" dirty="0">
                <a:solidFill>
                  <a:srgbClr val="000000"/>
                </a:solidFill>
                <a:latin typeface="Times New Roman"/>
                <a:ea typeface="Calibri"/>
                <a:cs typeface="Times New Roman"/>
              </a:rPr>
              <a:t>Autologous cultured chondrocytes, the </a:t>
            </a:r>
            <a:r>
              <a:rPr lang="en-US" dirty="0" err="1">
                <a:solidFill>
                  <a:srgbClr val="000000"/>
                </a:solidFill>
                <a:latin typeface="Times New Roman"/>
                <a:ea typeface="Calibri"/>
                <a:cs typeface="Times New Roman"/>
              </a:rPr>
              <a:t>Carticel</a:t>
            </a:r>
            <a:r>
              <a:rPr lang="en-US" dirty="0">
                <a:solidFill>
                  <a:srgbClr val="000000"/>
                </a:solidFill>
                <a:latin typeface="Times New Roman"/>
                <a:ea typeface="Calibri"/>
                <a:cs typeface="Times New Roman"/>
              </a:rPr>
              <a:t> product, are derived from in vitro expansion of chondrocytes harvested from the patient's normal, femoral articular cartilage. Biopsies from a lesser-weight bearing area are the credit of chondrocytes, which are isolated, expanded through cell culture, and implanted into articular cartilage defects beneath an autologous periosteal flap. Prior to final packaging, cell viability is assessed to be at least 80%</a:t>
            </a:r>
            <a:r>
              <a:rPr lang="en-US" dirty="0" smtClean="0">
                <a:solidFill>
                  <a:srgbClr val="000000"/>
                </a:solidFill>
                <a:latin typeface="Times New Roman"/>
                <a:ea typeface="Calibri"/>
                <a:cs typeface="Times New Roman"/>
              </a:rPr>
              <a:t>.</a:t>
            </a:r>
          </a:p>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a:t>
            </a:r>
            <a:endParaRPr dirty="0"/>
          </a:p>
          <a:p>
            <a:pPr>
              <a:lnSpc>
                <a:spcPct val="100000"/>
              </a:lnSpc>
            </a:pPr>
            <a:r>
              <a:rPr lang="en-US" dirty="0">
                <a:solidFill>
                  <a:srgbClr val="000000"/>
                </a:solidFill>
                <a:latin typeface="Times New Roman"/>
                <a:ea typeface="Calibri"/>
                <a:cs typeface="Times New Roman"/>
              </a:rPr>
              <a:t>Is indicated for the repair of symptomatic cartilage defects of the femoral condyle (medial, lateral or trochlea), caused by acute or repetitive trauma, in patients who have had an inadequate response to a prior arthroscopic or other surgical repair procedure (e.g., debridement, </a:t>
            </a:r>
            <a:r>
              <a:rPr lang="en-US" dirty="0" err="1">
                <a:solidFill>
                  <a:srgbClr val="000000"/>
                </a:solidFill>
                <a:latin typeface="Times New Roman"/>
                <a:ea typeface="Calibri"/>
                <a:cs typeface="Times New Roman"/>
              </a:rPr>
              <a:t>microfracture</a:t>
            </a:r>
            <a:r>
              <a:rPr lang="en-US" dirty="0">
                <a:solidFill>
                  <a:srgbClr val="000000"/>
                </a:solidFill>
                <a:latin typeface="Times New Roman"/>
                <a:ea typeface="Calibri"/>
                <a:cs typeface="Times New Roman"/>
              </a:rPr>
              <a:t>, drilling/abrasion </a:t>
            </a:r>
            <a:r>
              <a:rPr lang="en-US" dirty="0" err="1">
                <a:solidFill>
                  <a:srgbClr val="000000"/>
                </a:solidFill>
                <a:latin typeface="Times New Roman"/>
                <a:ea typeface="Calibri"/>
                <a:cs typeface="Times New Roman"/>
              </a:rPr>
              <a:t>arthroplasty</a:t>
            </a:r>
            <a:r>
              <a:rPr lang="en-US" dirty="0">
                <a:solidFill>
                  <a:srgbClr val="000000"/>
                </a:solidFill>
                <a:latin typeface="Times New Roman"/>
                <a:ea typeface="Calibri"/>
                <a:cs typeface="Times New Roman"/>
              </a:rPr>
              <a:t>, or </a:t>
            </a:r>
            <a:r>
              <a:rPr lang="en-US" dirty="0" err="1">
                <a:solidFill>
                  <a:srgbClr val="000000"/>
                </a:solidFill>
                <a:latin typeface="Times New Roman"/>
                <a:ea typeface="Calibri"/>
                <a:cs typeface="Times New Roman"/>
              </a:rPr>
              <a:t>osteochondral</a:t>
            </a:r>
            <a:r>
              <a:rPr lang="en-US" dirty="0">
                <a:solidFill>
                  <a:srgbClr val="000000"/>
                </a:solidFill>
                <a:latin typeface="Times New Roman"/>
                <a:ea typeface="Calibri"/>
                <a:cs typeface="Times New Roman"/>
              </a:rPr>
              <a:t> allograft/</a:t>
            </a:r>
            <a:r>
              <a:rPr lang="en-US" dirty="0" err="1">
                <a:solidFill>
                  <a:srgbClr val="000000"/>
                </a:solidFill>
                <a:latin typeface="Times New Roman"/>
                <a:ea typeface="Calibri"/>
                <a:cs typeface="Times New Roman"/>
              </a:rPr>
              <a:t>autograft</a:t>
            </a:r>
            <a:r>
              <a:rPr lang="en-US" dirty="0">
                <a:solidFill>
                  <a:srgbClr val="000000"/>
                </a:solidFill>
                <a:latin typeface="Times New Roman"/>
                <a:ea typeface="Calibri"/>
                <a:cs typeface="Times New Roman"/>
              </a:rPr>
              <a:t>)</a:t>
            </a:r>
            <a:r>
              <a:rPr lang="en-US" dirty="0" smtClean="0">
                <a:solidFill>
                  <a:srgbClr val="000000"/>
                </a:solidFill>
                <a:latin typeface="Times New Roman"/>
                <a:ea typeface="Calibri"/>
                <a:cs typeface="Times New Roman"/>
              </a:rPr>
              <a:t>.</a:t>
            </a:r>
          </a:p>
          <a:p>
            <a:pPr>
              <a:lnSpc>
                <a:spcPct val="100000"/>
              </a:lnSpc>
            </a:pPr>
            <a:r>
              <a:rPr lang="en-US" sz="2400" b="1" dirty="0" smtClean="0">
                <a:solidFill>
                  <a:srgbClr val="2F2B20"/>
                </a:solidFill>
                <a:latin typeface="Times New Roman"/>
              </a:rPr>
              <a:t>Pharmacodynamics</a:t>
            </a:r>
            <a:r>
              <a:rPr lang="en-US" sz="2400" dirty="0" smtClean="0">
                <a:solidFill>
                  <a:srgbClr val="2F2B20"/>
                </a:solidFill>
                <a:latin typeface="Times New Roman"/>
              </a:rPr>
              <a:t>: </a:t>
            </a:r>
            <a:endParaRPr dirty="0"/>
          </a:p>
          <a:p>
            <a:pPr>
              <a:lnSpc>
                <a:spcPct val="100000"/>
              </a:lnSpc>
            </a:pPr>
            <a:r>
              <a:rPr lang="en-US" dirty="0">
                <a:solidFill>
                  <a:srgbClr val="000000"/>
                </a:solidFill>
                <a:latin typeface="Times New Roman"/>
                <a:ea typeface="Calibri"/>
                <a:cs typeface="Times New Roman"/>
              </a:rPr>
              <a:t>Published data show that autologous chondrocyte implantation (ACI) is more likely than MST to result in hyaline-like cartilage at the repair site.1,2,4,5 However, because of differences in study design, lesion size and concomitant patient conditions, these data are not sufficient to draw conclusions concerning the long-term correlation of histology and clinical outcomes.</a:t>
            </a:r>
            <a:endParaRPr dirty="0">
              <a:latin typeface="Times New Roman"/>
              <a:cs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443433" y="283445"/>
            <a:ext cx="8020080" cy="1973369"/>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pPr>
              <a:lnSpc>
                <a:spcPct val="160000"/>
              </a:lnSpc>
            </a:pPr>
            <a:r>
              <a:rPr lang="en-US" dirty="0">
                <a:solidFill>
                  <a:srgbClr val="000000"/>
                </a:solidFill>
                <a:latin typeface="Times New Roman"/>
                <a:ea typeface="Calibri"/>
                <a:cs typeface="Times New Roman"/>
              </a:rPr>
              <a:t>Hyaline cartilage forms the articular surface of the femoral condyle. Studies have shown that implantation of autologous chondrocytes into the articular defect can result in the development of hyaline-like </a:t>
            </a:r>
            <a:r>
              <a:rPr lang="en-US" dirty="0" smtClean="0">
                <a:solidFill>
                  <a:srgbClr val="000000"/>
                </a:solidFill>
                <a:latin typeface="Times New Roman"/>
                <a:ea typeface="Calibri"/>
                <a:cs typeface="Times New Roman"/>
              </a:rPr>
              <a:t>cartilage.</a:t>
            </a:r>
            <a:endParaRPr dirty="0">
              <a:solidFill>
                <a:srgbClr val="000000"/>
              </a:solidFill>
              <a:latin typeface="Times New Roman"/>
              <a:cs typeface="Times New Roman"/>
            </a:endParaRPr>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pPr>
              <a:lnSpc>
                <a:spcPct val="100000"/>
              </a:lnSpc>
            </a:pPr>
            <a:r>
              <a:rPr lang="en-US" sz="2400" b="1" dirty="0">
                <a:solidFill>
                  <a:srgbClr val="2F2B20"/>
                </a:solidFill>
                <a:latin typeface="Times New Roman"/>
              </a:rPr>
              <a:t>Brands </a:t>
            </a:r>
            <a:r>
              <a:rPr lang="en-US" b="1" dirty="0">
                <a:solidFill>
                  <a:srgbClr val="2F2B20"/>
                </a:solidFill>
                <a:latin typeface="Times New Roman"/>
              </a:rPr>
              <a:t>: </a:t>
            </a:r>
            <a:r>
              <a:rPr lang="en-US" dirty="0" err="1" smtClean="0">
                <a:solidFill>
                  <a:srgbClr val="2F2B20"/>
                </a:solidFill>
                <a:latin typeface="Times New Roman"/>
              </a:rPr>
              <a:t>Carticel</a:t>
            </a:r>
            <a:r>
              <a:rPr lang="en-US" dirty="0" smtClean="0">
                <a:solidFill>
                  <a:srgbClr val="2F2B20"/>
                </a:solidFill>
                <a:latin typeface="Times New Roman"/>
              </a:rPr>
              <a:t> </a:t>
            </a:r>
            <a:endParaRPr dirty="0"/>
          </a:p>
          <a:p>
            <a:pPr>
              <a:lnSpc>
                <a:spcPct val="100000"/>
              </a:lnSpc>
            </a:pPr>
            <a:r>
              <a:rPr lang="en-US" sz="2400" b="1" dirty="0">
                <a:solidFill>
                  <a:srgbClr val="2F2B20"/>
                </a:solidFill>
                <a:latin typeface="Times New Roman"/>
              </a:rPr>
              <a:t>Company : </a:t>
            </a:r>
            <a:r>
              <a:rPr lang="en-US" dirty="0" smtClean="0">
                <a:solidFill>
                  <a:srgbClr val="2F2B20"/>
                </a:solidFill>
                <a:latin typeface="Times New Roman"/>
              </a:rPr>
              <a:t>Genzyme Corporation</a:t>
            </a:r>
          </a:p>
          <a:p>
            <a:r>
              <a:rPr lang="en-US" sz="2400" b="1" dirty="0" smtClean="0">
                <a:solidFill>
                  <a:srgbClr val="2F2B20"/>
                </a:solidFill>
                <a:latin typeface="Times New Roman"/>
              </a:rPr>
              <a:t>Brand Description </a:t>
            </a:r>
            <a:r>
              <a:rPr lang="en-US" sz="2400" b="1" dirty="0">
                <a:solidFill>
                  <a:srgbClr val="2F2B20"/>
                </a:solidFill>
                <a:latin typeface="Times New Roman"/>
              </a:rPr>
              <a:t>: </a:t>
            </a:r>
            <a:r>
              <a:rPr lang="en-US" dirty="0" smtClean="0">
                <a:solidFill>
                  <a:srgbClr val="2F2B20"/>
                </a:solidFill>
                <a:latin typeface="Times New Roman"/>
              </a:rPr>
              <a:t>A</a:t>
            </a:r>
            <a:r>
              <a:rPr lang="en-US" dirty="0" smtClean="0">
                <a:solidFill>
                  <a:srgbClr val="2F2B20"/>
                </a:solidFill>
                <a:latin typeface="Times New Roman"/>
                <a:cs typeface="Times New Roman"/>
              </a:rPr>
              <a:t>utologous </a:t>
            </a:r>
            <a:r>
              <a:rPr lang="en-US" dirty="0">
                <a:solidFill>
                  <a:srgbClr val="2F2B20"/>
                </a:solidFill>
                <a:latin typeface="Times New Roman"/>
                <a:cs typeface="Times New Roman"/>
              </a:rPr>
              <a:t>cultured chondrocytes, the </a:t>
            </a:r>
            <a:r>
              <a:rPr lang="en-US" dirty="0" err="1">
                <a:solidFill>
                  <a:srgbClr val="2F2B20"/>
                </a:solidFill>
                <a:latin typeface="Times New Roman"/>
                <a:cs typeface="Times New Roman"/>
              </a:rPr>
              <a:t>Carticel</a:t>
            </a:r>
            <a:r>
              <a:rPr lang="en-US" dirty="0">
                <a:solidFill>
                  <a:srgbClr val="2F2B20"/>
                </a:solidFill>
                <a:latin typeface="Times New Roman"/>
                <a:cs typeface="Times New Roman"/>
              </a:rPr>
              <a:t> product, are derived from in vitro expansion of chondrocytes harvested from the patient's normal, femoral articular cartilage. Biopsies from a lesser-weight bearing area are the credit of chondrocytes, which are isolated, expanded through cell culture, and implanted into articular cartilage defects beneath an autologous periosteal flap. Prior to final packaging, cell viability is assessed to be at least 80%.</a:t>
            </a:r>
            <a:endParaRPr dirty="0">
              <a:latin typeface="Times New Roman"/>
              <a:cs typeface="Times New Roman"/>
            </a:endParaRPr>
          </a:p>
          <a:p>
            <a:pPr>
              <a:lnSpc>
                <a:spcPct val="100000"/>
              </a:lnSpc>
            </a:pPr>
            <a:r>
              <a:rPr lang="en-US" sz="2400" b="1" dirty="0" smtClean="0">
                <a:solidFill>
                  <a:srgbClr val="2F2B20"/>
                </a:solidFill>
                <a:latin typeface="Times New Roman"/>
              </a:rPr>
              <a:t>Formulation </a:t>
            </a:r>
            <a:r>
              <a:rPr lang="en-US" sz="2400" b="1" dirty="0">
                <a:solidFill>
                  <a:srgbClr val="2F2B20"/>
                </a:solidFill>
                <a:latin typeface="Times New Roman"/>
              </a:rPr>
              <a:t>: </a:t>
            </a:r>
            <a:r>
              <a:rPr lang="en-US" dirty="0">
                <a:latin typeface="Times New Roman"/>
                <a:ea typeface="Calibri"/>
                <a:cs typeface="Times New Roman"/>
              </a:rPr>
              <a:t>Strength: 12000000 1/</a:t>
            </a:r>
            <a:r>
              <a:rPr lang="en-US" dirty="0" smtClean="0">
                <a:latin typeface="Times New Roman"/>
                <a:ea typeface="Calibri"/>
                <a:cs typeface="Times New Roman"/>
              </a:rPr>
              <a:t>1</a:t>
            </a: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a:solidFill>
                  <a:srgbClr val="000000"/>
                </a:solidFill>
                <a:latin typeface="Times New Roman"/>
                <a:ea typeface="Calibri"/>
                <a:cs typeface="Times New Roman"/>
              </a:rPr>
              <a:t>Intra-auricular</a:t>
            </a:r>
            <a:endParaRPr dirty="0">
              <a:solidFill>
                <a:srgbClr val="000000"/>
              </a:solidFill>
              <a:latin typeface="Times New Roman"/>
              <a:cs typeface="Times New Roman"/>
            </a:endParaRPr>
          </a:p>
        </p:txBody>
      </p:sp>
    </p:spTree>
    <p:extLst>
      <p:ext uri="{BB962C8B-B14F-4D97-AF65-F5344CB8AC3E}">
        <p14:creationId xmlns:p14="http://schemas.microsoft.com/office/powerpoint/2010/main" val="325909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err="1">
                <a:solidFill>
                  <a:srgbClr val="2F2B20"/>
                </a:solidFill>
                <a:latin typeface="Times New Roman"/>
              </a:rPr>
              <a:t>Carticel</a:t>
            </a:r>
            <a:r>
              <a:rPr lang="en-US" dirty="0">
                <a:solidFill>
                  <a:srgbClr val="2F2B20"/>
                </a:solidFill>
                <a:latin typeface="Times New Roman"/>
              </a:rPr>
              <a:t> should not be used in patients with a known history of hypersensitivity to gentamicin, other aminoglycosides or materials of bovine origin.</a:t>
            </a:r>
          </a:p>
          <a:p>
            <a:r>
              <a:rPr lang="en-US" dirty="0">
                <a:solidFill>
                  <a:srgbClr val="2F2B20"/>
                </a:solidFill>
                <a:latin typeface="Times New Roman"/>
              </a:rPr>
              <a:t>Gentamicin is added to both the cartilage biopsy transport media and in the culture media used during the processing of </a:t>
            </a:r>
            <a:r>
              <a:rPr lang="en-US" dirty="0" err="1">
                <a:solidFill>
                  <a:srgbClr val="2F2B20"/>
                </a:solidFill>
                <a:latin typeface="Times New Roman"/>
              </a:rPr>
              <a:t>Carticel</a:t>
            </a:r>
            <a:r>
              <a:rPr lang="en-US" dirty="0">
                <a:solidFill>
                  <a:srgbClr val="2F2B20"/>
                </a:solidFill>
                <a:latin typeface="Times New Roman"/>
              </a:rPr>
              <a:t>. Residual quantities of gentamicin up to 5 μg/mL are present in the </a:t>
            </a:r>
            <a:r>
              <a:rPr lang="en-US" dirty="0" err="1">
                <a:solidFill>
                  <a:srgbClr val="2F2B20"/>
                </a:solidFill>
                <a:latin typeface="Times New Roman"/>
              </a:rPr>
              <a:t>Carticel</a:t>
            </a:r>
            <a:r>
              <a:rPr lang="en-US" dirty="0">
                <a:solidFill>
                  <a:srgbClr val="2F2B20"/>
                </a:solidFill>
                <a:latin typeface="Times New Roman"/>
              </a:rPr>
              <a:t> product.</a:t>
            </a:r>
          </a:p>
          <a:p>
            <a:r>
              <a:rPr lang="en-US" dirty="0">
                <a:solidFill>
                  <a:srgbClr val="2F2B20"/>
                </a:solidFill>
                <a:latin typeface="Times New Roman"/>
              </a:rPr>
              <a:t>Fetal bovine serum is a component in the culture medium used to propagate the autologous chondrocytes. Trace quantities of bovine-derived proteins may be present in the </a:t>
            </a:r>
            <a:r>
              <a:rPr lang="en-US" dirty="0" err="1">
                <a:solidFill>
                  <a:srgbClr val="2F2B20"/>
                </a:solidFill>
                <a:latin typeface="Times New Roman"/>
              </a:rPr>
              <a:t>Carticel</a:t>
            </a:r>
            <a:r>
              <a:rPr lang="en-US" dirty="0">
                <a:solidFill>
                  <a:srgbClr val="2F2B20"/>
                </a:solidFill>
                <a:latin typeface="Times New Roman"/>
              </a:rPr>
              <a:t> product</a:t>
            </a:r>
            <a:r>
              <a:rPr lang="en-US" dirty="0" smtClean="0">
                <a:solidFill>
                  <a:srgbClr val="2F2B20"/>
                </a:solidFill>
                <a:latin typeface="Times New Roman"/>
              </a:rPr>
              <a:t>.</a:t>
            </a:r>
          </a:p>
          <a:p>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The most common serious adverse events (&gt; 5% of patients) derived from the STAR study include </a:t>
            </a:r>
            <a:r>
              <a:rPr lang="en-US" dirty="0" err="1">
                <a:solidFill>
                  <a:srgbClr val="2F2B20"/>
                </a:solidFill>
                <a:latin typeface="Times New Roman"/>
              </a:rPr>
              <a:t>arthrofibrosis</a:t>
            </a:r>
            <a:r>
              <a:rPr lang="en-US" dirty="0">
                <a:solidFill>
                  <a:srgbClr val="2F2B20"/>
                </a:solidFill>
                <a:latin typeface="Times New Roman"/>
              </a:rPr>
              <a:t>/ joint adhesion, graft overgrowth, </a:t>
            </a:r>
            <a:r>
              <a:rPr lang="en-US" dirty="0" err="1">
                <a:solidFill>
                  <a:srgbClr val="2F2B20"/>
                </a:solidFill>
                <a:latin typeface="Times New Roman"/>
              </a:rPr>
              <a:t>chondromalacia</a:t>
            </a:r>
            <a:r>
              <a:rPr lang="en-US" dirty="0">
                <a:solidFill>
                  <a:srgbClr val="2F2B20"/>
                </a:solidFill>
                <a:latin typeface="Times New Roman"/>
              </a:rPr>
              <a:t> or </a:t>
            </a:r>
            <a:r>
              <a:rPr lang="en-US" dirty="0" err="1">
                <a:solidFill>
                  <a:srgbClr val="2F2B20"/>
                </a:solidFill>
                <a:latin typeface="Times New Roman"/>
              </a:rPr>
              <a:t>chondrosis</a:t>
            </a:r>
            <a:r>
              <a:rPr lang="en-US" dirty="0">
                <a:solidFill>
                  <a:srgbClr val="2F2B20"/>
                </a:solidFill>
                <a:latin typeface="Times New Roman"/>
              </a:rPr>
              <a:t>, cartilage injury, graft complication, meniscal lesion and graft delamination. Only serious adverse events were collected in this study.</a:t>
            </a:r>
            <a:r>
              <a:rPr lang="en-US" dirty="0">
                <a:solidFill>
                  <a:srgbClr val="2F2B20"/>
                </a:solidFill>
                <a:latin typeface="Times New Roman"/>
              </a:rPr>
              <a:t>
</a:t>
            </a:r>
            <a:r>
              <a:rPr lang="en-US" b="1" dirty="0">
                <a:solidFill>
                  <a:srgbClr val="2F2B20"/>
                </a:solidFill>
                <a:latin typeface="Times New Roman"/>
              </a:rPr>
              <a:t>
</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sz="2400" dirty="0">
                <a:solidFill>
                  <a:srgbClr val="2F2B20"/>
                </a:solidFill>
                <a:latin typeface="Times New Roman"/>
              </a:rPr>
              <a:t>
</a:t>
            </a:r>
            <a:r>
              <a:rPr lang="en-US" dirty="0" smtClean="0">
                <a:solidFill>
                  <a:srgbClr val="2F2B20"/>
                </a:solidFill>
                <a:latin typeface="Times New Roman"/>
                <a:hlinkClick r:id="rId2"/>
              </a:rPr>
              <a:t>www.drugbank.ca</a:t>
            </a:r>
            <a:r>
              <a:rPr lang="en-US" dirty="0">
                <a:solidFill>
                  <a:srgbClr val="2F2B20"/>
                </a:solidFill>
                <a:latin typeface="Times New Roman"/>
                <a:hlinkClick r:id="rId2"/>
              </a:rPr>
              <a:t>/drugs/</a:t>
            </a:r>
            <a:r>
              <a:rPr lang="en-US" dirty="0" smtClean="0">
                <a:solidFill>
                  <a:srgbClr val="2F2B20"/>
                </a:solidFill>
                <a:latin typeface="Times New Roman"/>
                <a:hlinkClick r:id="rId2"/>
              </a:rPr>
              <a:t>DB10997</a:t>
            </a:r>
            <a:r>
              <a:rPr lang="en-US" dirty="0" smtClean="0">
                <a:solidFill>
                  <a:srgbClr val="2F2B20"/>
                </a:solidFill>
                <a:latin typeface="Times New Roman"/>
              </a:rPr>
              <a:t> </a:t>
            </a:r>
          </a:p>
          <a:p>
            <a:pPr>
              <a:lnSpc>
                <a:spcPct val="100000"/>
              </a:lnSpc>
            </a:pPr>
            <a:r>
              <a:rPr lang="en-US" dirty="0">
                <a:latin typeface="Times New Roman"/>
                <a:cs typeface="Times New Roman"/>
                <a:hlinkClick r:id="rId3"/>
              </a:rPr>
              <a:t>http://www.rxlist.com/carticel-drug/side-effects-</a:t>
            </a:r>
            <a:r>
              <a:rPr lang="en-US" dirty="0" smtClean="0">
                <a:latin typeface="Times New Roman"/>
                <a:cs typeface="Times New Roman"/>
                <a:hlinkClick r:id="rId3"/>
              </a:rPr>
              <a:t>interactions.htm</a:t>
            </a:r>
            <a:r>
              <a:rPr lang="en-US" dirty="0" smtClean="0">
                <a:latin typeface="Times New Roman"/>
                <a:cs typeface="Times New Roman"/>
              </a:rPr>
              <a:t> </a:t>
            </a:r>
            <a:endParaRPr dirty="0">
              <a:latin typeface="Times New Roman"/>
              <a:cs typeface="Times New Roman"/>
            </a:endParaRPr>
          </a:p>
        </p:txBody>
      </p:sp>
    </p:spTree>
    <p:extLst>
      <p:ext uri="{BB962C8B-B14F-4D97-AF65-F5344CB8AC3E}">
        <p14:creationId xmlns:p14="http://schemas.microsoft.com/office/powerpoint/2010/main" val="23517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600</TotalTime>
  <Words>363</Words>
  <Application>Microsoft Macintosh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Reviewer Anjuman</cp:lastModifiedBy>
  <cp:revision>24</cp:revision>
  <dcterms:created xsi:type="dcterms:W3CDTF">2016-09-19T09:29:28Z</dcterms:created>
  <dcterms:modified xsi:type="dcterms:W3CDTF">2016-09-23T11:44:46Z</dcterms:modified>
</cp:coreProperties>
</file>